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9"/>
  </p:notesMasterIdLst>
  <p:sldIdLst>
    <p:sldId id="256" r:id="rId2"/>
    <p:sldId id="266" r:id="rId3"/>
    <p:sldId id="270" r:id="rId4"/>
    <p:sldId id="259" r:id="rId5"/>
    <p:sldId id="269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1A3"/>
    <a:srgbClr val="D41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9823-D204-4C5D-A09C-564D49B3A4E0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AD7-DB37-48F6-921C-D12EDAC8865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89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Sudaryk T5, T6, T64 akordus , kaip pavyzdyje, F-</a:t>
            </a:r>
            <a:r>
              <a:rPr lang="lt-LT" dirty="0" err="1"/>
              <a:t>dur</a:t>
            </a:r>
            <a:r>
              <a:rPr lang="lt-LT" dirty="0"/>
              <a:t> ir G-</a:t>
            </a:r>
            <a:r>
              <a:rPr lang="lt-LT" dirty="0" err="1"/>
              <a:t>dur</a:t>
            </a:r>
            <a:r>
              <a:rPr lang="lt-LT" dirty="0"/>
              <a:t> gamose.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DAD7-DB37-48F6-921C-D12EDAC8865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202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Užrašyk natomis melodinį diktantą. Gama C-</a:t>
            </a:r>
            <a:r>
              <a:rPr lang="lt-LT" dirty="0" err="1"/>
              <a:t>dur</a:t>
            </a:r>
            <a:r>
              <a:rPr lang="lt-LT" dirty="0"/>
              <a:t>. 1 nata – DO, paskutinė – DO.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DAD7-DB37-48F6-921C-D12EDAC8865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23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1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6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9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9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Z0JTLckz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CC23A3-BEE2-4DED-98B9-8C2D97F63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806434"/>
            <a:ext cx="11061290" cy="3175631"/>
          </a:xfrm>
          <a:solidFill>
            <a:srgbClr val="FFC000"/>
          </a:solidFill>
        </p:spPr>
        <p:txBody>
          <a:bodyPr anchor="b">
            <a:normAutofit/>
          </a:bodyPr>
          <a:lstStyle/>
          <a:p>
            <a:pPr algn="ctr"/>
            <a:r>
              <a:rPr lang="lt-LT" sz="4800" b="1" dirty="0"/>
              <a:t>Solfedžio 3 kl.</a:t>
            </a:r>
            <a:br>
              <a:rPr lang="lt-LT" sz="4800" b="1" dirty="0"/>
            </a:br>
            <a:r>
              <a:rPr lang="lt-LT" sz="4800" dirty="0"/>
              <a:t>balandžio 20 d. – balandžio 24 d.</a:t>
            </a:r>
            <a:br>
              <a:rPr lang="lt-LT" sz="4800" b="1" dirty="0"/>
            </a:br>
            <a:endParaRPr lang="lt-LT" sz="4800" b="1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2D29D70-26DB-4D5D-9535-FA4DA942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005" y="4188941"/>
            <a:ext cx="7426411" cy="1235675"/>
          </a:xfrm>
        </p:spPr>
        <p:txBody>
          <a:bodyPr>
            <a:normAutofit/>
          </a:bodyPr>
          <a:lstStyle/>
          <a:p>
            <a:pPr algn="ctr"/>
            <a:r>
              <a:rPr lang="lt-LT" sz="3200" dirty="0"/>
              <a:t>Pamokos tema: </a:t>
            </a:r>
            <a:r>
              <a:rPr lang="lt-LT" sz="3200" dirty="0" err="1"/>
              <a:t>Es</a:t>
            </a:r>
            <a:r>
              <a:rPr lang="lt-LT" sz="3200" dirty="0"/>
              <a:t> – </a:t>
            </a:r>
            <a:r>
              <a:rPr lang="lt-LT" sz="3200" dirty="0" err="1"/>
              <a:t>dur</a:t>
            </a:r>
            <a:r>
              <a:rPr lang="lt-LT" sz="3200" dirty="0"/>
              <a:t> gama</a:t>
            </a:r>
          </a:p>
          <a:p>
            <a:pPr algn="ctr"/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80260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E2564F-16D9-4786-BC74-317687DE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9" y="776075"/>
            <a:ext cx="8306873" cy="1077679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err="1">
                <a:solidFill>
                  <a:srgbClr val="0070C0"/>
                </a:solidFill>
              </a:rPr>
              <a:t>Es</a:t>
            </a:r>
            <a:r>
              <a:rPr lang="lt-LT" sz="3600" b="1" dirty="0">
                <a:solidFill>
                  <a:srgbClr val="0070C0"/>
                </a:solidFill>
              </a:rPr>
              <a:t> –</a:t>
            </a:r>
            <a:r>
              <a:rPr lang="lt-LT" sz="3600" b="1" dirty="0" err="1">
                <a:solidFill>
                  <a:srgbClr val="0070C0"/>
                </a:solidFill>
              </a:rPr>
              <a:t>dur</a:t>
            </a:r>
            <a:r>
              <a:rPr lang="lt-LT" sz="3600" b="1" dirty="0">
                <a:solidFill>
                  <a:srgbClr val="0070C0"/>
                </a:solidFill>
              </a:rPr>
              <a:t> gama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95B49E27-5160-42EF-B724-E7A378A102DD}"/>
              </a:ext>
            </a:extLst>
          </p:cNvPr>
          <p:cNvSpPr/>
          <p:nvPr/>
        </p:nvSpPr>
        <p:spPr>
          <a:xfrm>
            <a:off x="734096" y="4432359"/>
            <a:ext cx="11457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1. Atidžiai nusirašyk gamą ir akordus į sąsiuvinį. </a:t>
            </a:r>
          </a:p>
          <a:p>
            <a:r>
              <a:rPr lang="lt-LT" sz="3600" dirty="0">
                <a:solidFill>
                  <a:srgbClr val="FF0000"/>
                </a:solidFill>
              </a:rPr>
              <a:t>2. </a:t>
            </a:r>
            <a:r>
              <a:rPr lang="lt-LT" sz="3600" dirty="0" err="1">
                <a:solidFill>
                  <a:srgbClr val="FF0000"/>
                </a:solidFill>
              </a:rPr>
              <a:t>Solfedžiuok</a:t>
            </a:r>
            <a:r>
              <a:rPr lang="lt-LT" sz="3600" dirty="0">
                <a:solidFill>
                  <a:srgbClr val="FF0000"/>
                </a:solidFill>
              </a:rPr>
              <a:t> gamą (paspausk nuorodą ir dainuok su įrašu).</a:t>
            </a:r>
          </a:p>
          <a:p>
            <a:pPr algn="ctr"/>
            <a:r>
              <a:rPr lang="lt-LT" sz="3600" b="1" dirty="0">
                <a:solidFill>
                  <a:srgbClr val="FF0000"/>
                </a:solidFill>
                <a:hlinkClick r:id="rId3"/>
              </a:rPr>
              <a:t>https://www.youtube.com/watch?v=ZdZ0JTLckzk</a:t>
            </a:r>
            <a:endParaRPr lang="lt-LT" sz="3600" b="1" dirty="0">
              <a:solidFill>
                <a:srgbClr val="FF0000"/>
              </a:solidFill>
            </a:endParaRPr>
          </a:p>
          <a:p>
            <a:pPr algn="ctr"/>
            <a:endParaRPr lang="lt-LT" sz="3600" b="1" dirty="0">
              <a:solidFill>
                <a:srgbClr val="FF0000"/>
              </a:solidFill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662D623-52B7-4D7E-9BF9-A49EC927E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263" y="325260"/>
            <a:ext cx="1072989" cy="1072989"/>
          </a:xfrm>
          <a:prstGeom prst="rect">
            <a:avLst/>
          </a:prstGeom>
        </p:spPr>
      </p:pic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023061B6-5443-4D8C-9495-D564379A6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2096" t="11405" r="11274" b="59377"/>
          <a:stretch/>
        </p:blipFill>
        <p:spPr>
          <a:xfrm>
            <a:off x="1079472" y="1853754"/>
            <a:ext cx="10033055" cy="24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9C924C7-57CB-45DE-A7E2-486D2B65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8946"/>
            <a:ext cx="9603275" cy="784808"/>
          </a:xfrm>
        </p:spPr>
        <p:txBody>
          <a:bodyPr/>
          <a:lstStyle/>
          <a:p>
            <a:pPr algn="ctr"/>
            <a:r>
              <a:rPr lang="lt-LT" b="1" dirty="0">
                <a:solidFill>
                  <a:srgbClr val="002060"/>
                </a:solidFill>
              </a:rPr>
              <a:t>Kuri laipsnių seka skamba įraše?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8E6BD35-7287-4709-A410-E74218FDB50E}"/>
              </a:ext>
            </a:extLst>
          </p:cNvPr>
          <p:cNvSpPr/>
          <p:nvPr/>
        </p:nvSpPr>
        <p:spPr>
          <a:xfrm>
            <a:off x="3205215" y="23121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/>
              <a:t> </a:t>
            </a:r>
            <a:r>
              <a:rPr lang="lt-LT" dirty="0"/>
              <a:t> </a:t>
            </a:r>
            <a:r>
              <a:rPr lang="nn-NO" sz="3200" dirty="0"/>
              <a:t>I</a:t>
            </a:r>
            <a:r>
              <a:rPr lang="lt-LT" sz="3200" dirty="0"/>
              <a:t>. 1</a:t>
            </a:r>
            <a:r>
              <a:rPr lang="nn-NO" sz="3200" dirty="0"/>
              <a:t> – III – I</a:t>
            </a:r>
            <a:r>
              <a:rPr lang="lt-LT" sz="3200" dirty="0"/>
              <a:t> </a:t>
            </a:r>
            <a:r>
              <a:rPr lang="nn-NO" sz="3200" dirty="0"/>
              <a:t>–</a:t>
            </a:r>
            <a:r>
              <a:rPr lang="lt-LT" sz="3200" dirty="0"/>
              <a:t> </a:t>
            </a:r>
            <a:r>
              <a:rPr lang="nn-NO" sz="3200" dirty="0"/>
              <a:t> II – V</a:t>
            </a:r>
            <a:r>
              <a:rPr lang="lt-LT" sz="3200" dirty="0"/>
              <a:t> </a:t>
            </a:r>
            <a:r>
              <a:rPr lang="nn-NO" sz="3200" dirty="0"/>
              <a:t>– VII – II – I</a:t>
            </a:r>
          </a:p>
          <a:p>
            <a:r>
              <a:rPr lang="nn-NO" sz="3200" dirty="0"/>
              <a:t> </a:t>
            </a:r>
            <a:r>
              <a:rPr lang="lt-LT" sz="3200" dirty="0"/>
              <a:t>2. </a:t>
            </a:r>
            <a:r>
              <a:rPr lang="nn-NO" sz="3200" dirty="0"/>
              <a:t>I –  V – I – II – VI – VII –  II – I</a:t>
            </a:r>
          </a:p>
          <a:p>
            <a:r>
              <a:rPr lang="nn-NO" sz="3200" dirty="0"/>
              <a:t> </a:t>
            </a:r>
            <a:r>
              <a:rPr lang="lt-LT" sz="3200" dirty="0"/>
              <a:t>3. </a:t>
            </a:r>
            <a:r>
              <a:rPr lang="nn-NO" sz="3200" dirty="0"/>
              <a:t>I – IV – I – III - V – VII –  II – I</a:t>
            </a:r>
          </a:p>
        </p:txBody>
      </p:sp>
      <p:pic>
        <p:nvPicPr>
          <p:cNvPr id="6" name="intervalai4u.">
            <a:hlinkClick r:id="" action="ppaction://media"/>
            <a:extLst>
              <a:ext uri="{FF2B5EF4-FFF2-40B4-BE49-F238E27FC236}">
                <a16:creationId xmlns:a16="http://schemas.microsoft.com/office/drawing/2014/main" id="{7188E1AB-808F-4360-8D04-65844247690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559380" y="4117931"/>
            <a:ext cx="1073239" cy="1073239"/>
          </a:xfrm>
        </p:spPr>
      </p:pic>
    </p:spTree>
    <p:extLst>
      <p:ext uri="{BB962C8B-B14F-4D97-AF65-F5344CB8AC3E}">
        <p14:creationId xmlns:p14="http://schemas.microsoft.com/office/powerpoint/2010/main" val="15313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4B7CF2-0FF9-455A-B13F-BF181D85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35076"/>
            <a:ext cx="8503582" cy="744796"/>
          </a:xfrm>
        </p:spPr>
        <p:txBody>
          <a:bodyPr>
            <a:normAutofit/>
          </a:bodyPr>
          <a:lstStyle/>
          <a:p>
            <a:pPr algn="ctr"/>
            <a:r>
              <a:rPr lang="lt-LT" sz="4400" dirty="0"/>
              <a:t>Surašyk gamos laipsnius 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489A1A70-36E1-4006-A332-2195E1143937}"/>
              </a:ext>
            </a:extLst>
          </p:cNvPr>
          <p:cNvSpPr/>
          <p:nvPr/>
        </p:nvSpPr>
        <p:spPr>
          <a:xfrm>
            <a:off x="1238865" y="2164705"/>
            <a:ext cx="995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Šis pratimas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Es-dur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gamoje, surašyk gamos laipsnius po natomis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12E935D-8973-4E37-8340-CCC63EB3C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20" y="435076"/>
            <a:ext cx="914479" cy="91447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FAA0369-0C6D-4344-86CD-E30FFB7F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087" y="3211308"/>
            <a:ext cx="104203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4DC2AB-067A-4D4E-8FD9-C349B11F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8429840" cy="1049235"/>
          </a:xfrm>
        </p:spPr>
        <p:txBody>
          <a:bodyPr/>
          <a:lstStyle/>
          <a:p>
            <a:pPr algn="ctr"/>
            <a:r>
              <a:rPr lang="lt-LT" b="1" dirty="0"/>
              <a:t>Nustatyk ir parašyk, kokie čia intervalai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78F3019-47C0-4FDA-98CE-F669D35A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091" y="321933"/>
            <a:ext cx="1072989" cy="1072989"/>
          </a:xfrm>
          <a:prstGeom prst="rect">
            <a:avLst/>
          </a:prstGeom>
        </p:spPr>
      </p:pic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B64A73DE-9E97-4370-AA36-40B45BB42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136" t="65713" r="10577" b="9903"/>
          <a:stretch/>
        </p:blipFill>
        <p:spPr>
          <a:xfrm>
            <a:off x="981489" y="2698955"/>
            <a:ext cx="10229021" cy="20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BDB3122-60D3-4270-88D0-7340FE94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015732"/>
            <a:ext cx="11149781" cy="397211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At</a:t>
            </a:r>
            <a:r>
              <a:rPr lang="lt-LT" sz="3600" dirty="0"/>
              <a:t>likęs 2, 3, 4 ir 5 skaidrėse esančias užduotis raštu į sąsiuvinį, nufotografuok ir nusiųsk savo solfedžio mokytojai nurodytu el. paštu.</a:t>
            </a:r>
          </a:p>
          <a:p>
            <a:r>
              <a:rPr lang="lt-LT" sz="3600" dirty="0"/>
              <a:t> Padainuok gamą (2 skaidrėje) įrašyk ir atsiųsk savo mokytojai.</a:t>
            </a:r>
          </a:p>
          <a:p>
            <a:pPr marL="0" indent="0">
              <a:buNone/>
            </a:pPr>
            <a:r>
              <a:rPr lang="lt-LT" sz="3600" dirty="0">
                <a:solidFill>
                  <a:srgbClr val="0070C0"/>
                </a:solidFill>
              </a:rPr>
              <a:t>Mokytojų prašymas: atliktas užduotis siųskite savo solfedžio mokytojams viename laiške elektroniniu paštu (ne Messenger,  </a:t>
            </a:r>
            <a:r>
              <a:rPr lang="lt-LT" sz="3600" dirty="0" err="1">
                <a:solidFill>
                  <a:srgbClr val="0070C0"/>
                </a:solidFill>
              </a:rPr>
              <a:t>Viber</a:t>
            </a:r>
            <a:r>
              <a:rPr lang="lt-LT" sz="3600" dirty="0">
                <a:solidFill>
                  <a:srgbClr val="0070C0"/>
                </a:solidFill>
              </a:rPr>
              <a:t> ar kt. programėlėse)</a:t>
            </a:r>
          </a:p>
        </p:txBody>
      </p:sp>
      <p:pic>
        <p:nvPicPr>
          <p:cNvPr id="4" name="Grafinis elementas 3" descr="Šauktukas">
            <a:extLst>
              <a:ext uri="{FF2B5EF4-FFF2-40B4-BE49-F238E27FC236}">
                <a16:creationId xmlns:a16="http://schemas.microsoft.com/office/drawing/2014/main" id="{0075A525-2451-4CEB-AB07-729B78D1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79322"/>
            <a:ext cx="914400" cy="914400"/>
          </a:xfrm>
          <a:prstGeom prst="rect">
            <a:avLst/>
          </a:prstGeom>
        </p:spPr>
      </p:pic>
      <p:pic>
        <p:nvPicPr>
          <p:cNvPr id="6" name="Grafinis elementas 5" descr="Šauktukas">
            <a:extLst>
              <a:ext uri="{FF2B5EF4-FFF2-40B4-BE49-F238E27FC236}">
                <a16:creationId xmlns:a16="http://schemas.microsoft.com/office/drawing/2014/main" id="{4FBBF128-AC59-4368-B8CA-E48705599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2613" y="479322"/>
            <a:ext cx="914400" cy="914400"/>
          </a:xfrm>
          <a:prstGeom prst="rect">
            <a:avLst/>
          </a:prstGeom>
        </p:spPr>
      </p:pic>
      <p:pic>
        <p:nvPicPr>
          <p:cNvPr id="8" name="Grafinis elementas 7" descr="Šauktukas">
            <a:extLst>
              <a:ext uri="{FF2B5EF4-FFF2-40B4-BE49-F238E27FC236}">
                <a16:creationId xmlns:a16="http://schemas.microsoft.com/office/drawing/2014/main" id="{52DA09F1-5CEA-41E1-AAAB-ED0E57D6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307" y="4793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F1DDBF-ACEA-4227-9133-1382C355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429000"/>
            <a:ext cx="10146891" cy="2325542"/>
          </a:xfrm>
        </p:spPr>
        <p:txBody>
          <a:bodyPr/>
          <a:lstStyle/>
          <a:p>
            <a:pPr algn="ctr"/>
            <a:r>
              <a:rPr lang="lt-LT" b="1" dirty="0"/>
              <a:t>Iki kitos savaitės</a:t>
            </a:r>
            <a:r>
              <a:rPr lang="en-US" b="1" dirty="0"/>
              <a:t>!</a:t>
            </a:r>
            <a:br>
              <a:rPr lang="lt-LT" dirty="0"/>
            </a:br>
            <a:endParaRPr lang="lt-LT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78CC289-9937-4908-A151-0FAC4712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469" y="189706"/>
            <a:ext cx="3348711" cy="3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954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Žalsvai gelto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715</TotalTime>
  <Words>244</Words>
  <Application>Microsoft Office PowerPoint</Application>
  <PresentationFormat>Plačiaekranė</PresentationFormat>
  <Paragraphs>21</Paragraphs>
  <Slides>7</Slides>
  <Notes>2</Notes>
  <HiddenSlides>0</HiddenSlides>
  <MMClips>1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Galerija</vt:lpstr>
      <vt:lpstr>Solfedžio 3 kl. balandžio 20 d. – balandžio 24 d. </vt:lpstr>
      <vt:lpstr>Es –dur gama</vt:lpstr>
      <vt:lpstr>Kuri laipsnių seka skamba įraše?</vt:lpstr>
      <vt:lpstr>Surašyk gamos laipsnius </vt:lpstr>
      <vt:lpstr>Nustatyk ir parašyk, kokie čia intervalai</vt:lpstr>
      <vt:lpstr>„PowerPoint“ pateiktis</vt:lpstr>
      <vt:lpstr>Iki kitos savaitės!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3 kl. Kovo 30 d. – balandžio 3 d.</dc:title>
  <dc:creator>Vilija</dc:creator>
  <cp:lastModifiedBy>Vilija</cp:lastModifiedBy>
  <cp:revision>49</cp:revision>
  <dcterms:created xsi:type="dcterms:W3CDTF">2020-03-23T16:13:29Z</dcterms:created>
  <dcterms:modified xsi:type="dcterms:W3CDTF">2020-04-18T16:34:30Z</dcterms:modified>
</cp:coreProperties>
</file>